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9"/>
  </p:notesMasterIdLst>
  <p:handoutMasterIdLst>
    <p:handoutMasterId r:id="rId50"/>
  </p:handoutMasterIdLst>
  <p:sldIdLst>
    <p:sldId id="413" r:id="rId5"/>
    <p:sldId id="449" r:id="rId6"/>
    <p:sldId id="450" r:id="rId7"/>
    <p:sldId id="436" r:id="rId8"/>
    <p:sldId id="462" r:id="rId9"/>
    <p:sldId id="439" r:id="rId10"/>
    <p:sldId id="454" r:id="rId11"/>
    <p:sldId id="415" r:id="rId12"/>
    <p:sldId id="453" r:id="rId13"/>
    <p:sldId id="456" r:id="rId14"/>
    <p:sldId id="455" r:id="rId15"/>
    <p:sldId id="463" r:id="rId16"/>
    <p:sldId id="457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58" r:id="rId29"/>
    <p:sldId id="346" r:id="rId30"/>
    <p:sldId id="442" r:id="rId31"/>
    <p:sldId id="444" r:id="rId32"/>
    <p:sldId id="460" r:id="rId33"/>
    <p:sldId id="367" r:id="rId34"/>
    <p:sldId id="366" r:id="rId35"/>
    <p:sldId id="486" r:id="rId36"/>
    <p:sldId id="478" r:id="rId37"/>
    <p:sldId id="479" r:id="rId38"/>
    <p:sldId id="480" r:id="rId39"/>
    <p:sldId id="481" r:id="rId40"/>
    <p:sldId id="482" r:id="rId41"/>
    <p:sldId id="483" r:id="rId42"/>
    <p:sldId id="484" r:id="rId43"/>
    <p:sldId id="485" r:id="rId44"/>
    <p:sldId id="447" r:id="rId45"/>
    <p:sldId id="375" r:id="rId46"/>
    <p:sldId id="465" r:id="rId47"/>
    <p:sldId id="46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6"/>
            <p14:sldId id="462"/>
            <p14:sldId id="439"/>
            <p14:sldId id="454"/>
            <p14:sldId id="415"/>
            <p14:sldId id="453"/>
            <p14:sldId id="456"/>
            <p14:sldId id="455"/>
            <p14:sldId id="463"/>
            <p14:sldId id="457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58"/>
          </p14:sldIdLst>
        </p14:section>
        <p14:section name="Cholesterol Metabolism" id="{915335E9-1C08-9249-A5D3-090F47670096}">
          <p14:sldIdLst>
            <p14:sldId id="346"/>
            <p14:sldId id="442"/>
            <p14:sldId id="444"/>
            <p14:sldId id="460"/>
            <p14:sldId id="367"/>
            <p14:sldId id="366"/>
            <p14:sldId id="486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47"/>
            <p14:sldId id="375"/>
            <p14:sldId id="465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0"/>
    <p:restoredTop sz="78065" autoAdjust="0"/>
  </p:normalViewPr>
  <p:slideViewPr>
    <p:cSldViewPr snapToGrid="0" snapToObjects="1">
      <p:cViewPr varScale="1">
        <p:scale>
          <a:sx n="149" d="100"/>
          <a:sy n="149" d="100"/>
        </p:scale>
        <p:origin x="42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CII lost as triglycerides are depleted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67730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1267731"/>
            <a:ext cx="126873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3"/>
            <a:ext cx="680313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341256"/>
            <a:ext cx="1165860" cy="527213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prstClr val="black"/>
                </a:solidFill>
              </a:rPr>
              <a:pPr/>
              <a:t>10/10/18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5211060"/>
            <a:ext cx="442912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67730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411615"/>
            <a:ext cx="69723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1267730"/>
            <a:ext cx="144018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1267731"/>
            <a:ext cx="126873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344502"/>
            <a:ext cx="1165860" cy="530352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prstClr val="black"/>
                </a:solidFill>
              </a:rPr>
              <a:pPr/>
              <a:t>10/10/18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2103120"/>
            <a:ext cx="356616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2103120"/>
            <a:ext cx="3566160" cy="374904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2074334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755898"/>
            <a:ext cx="3566160" cy="32004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2074334"/>
            <a:ext cx="356616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756581"/>
            <a:ext cx="3566160" cy="32004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237744"/>
            <a:ext cx="6398514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609600"/>
            <a:ext cx="5829300" cy="53340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223002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47BCA-FE06-4369-96AA-91EE959081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237744"/>
            <a:ext cx="219456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237744"/>
            <a:ext cx="6398514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A4C460F-391C-430D-9AEC-A437F7F82497}" type="datetimeFigureOut">
              <a:rPr lang="en-US" smtClean="0"/>
              <a:pPr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227064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847BCA-FE06-4369-96AA-91EE959081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8160" y="374904"/>
            <a:ext cx="198882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630937"/>
            <a:ext cx="3926681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10/10/18</a:t>
            </a:fld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srgbClr val="62B4C6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62B4C6">
                  <a:lumMod val="50000"/>
                </a:srgbClr>
              </a:solidFill>
            </a:endParaRPr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4C460F-391C-430D-9AEC-A437F7F82497}" type="datetimeFigureOut">
              <a:rPr lang="en-US" smtClean="0">
                <a:solidFill>
                  <a:srgbClr val="F3F3F2"/>
                </a:solidFill>
              </a:rPr>
              <a:pPr/>
              <a:t>10/10/18</a:t>
            </a:fld>
            <a:endParaRPr lang="en-US" dirty="0">
              <a:solidFill>
                <a:srgbClr val="F3F3F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3F3F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847BCA-FE06-4369-96AA-91EE9590812A}" type="slidenum">
              <a:rPr lang="en-US" smtClean="0">
                <a:solidFill>
                  <a:srgbClr val="F3F3F2"/>
                </a:solidFill>
              </a:rPr>
              <a:pPr/>
              <a:t>‹#›</a:t>
            </a:fld>
            <a:endParaRPr lang="en-US" dirty="0">
              <a:solidFill>
                <a:srgbClr val="F3F3F2"/>
              </a:solidFill>
            </a:endParaRP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60045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2286000"/>
            <a:ext cx="360045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381001"/>
            <a:ext cx="7629525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2199634"/>
            <a:ext cx="36004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909102"/>
            <a:ext cx="360045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004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0045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6375679"/>
            <a:ext cx="925830" cy="345796"/>
          </a:xfrm>
        </p:spPr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382386"/>
            <a:ext cx="1119099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382386"/>
            <a:ext cx="6294439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237744"/>
            <a:ext cx="87919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642594"/>
            <a:ext cx="7543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2103120"/>
            <a:ext cx="75438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6307672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fld id="{3A4C460F-391C-430D-9AEC-A437F7F82497}" type="datetimeFigureOut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/>
              <a:t>10/10/18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6307672"/>
            <a:ext cx="390906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6307672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defTabSz="685800"/>
            <a:fld id="{68847BCA-FE06-4369-96AA-91EE9590812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685800"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fld id="{3A4C460F-391C-430D-9AEC-A437F7F82497}" type="datetimeFigureOut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/>
              <a:t>10/10/18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defTabSz="685800"/>
            <a:fld id="{68847BCA-FE06-4369-96AA-91EE9590812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685800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FF9931C-81FE-DC49-AE4A-E76A35A9EB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10/10/18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354348D-DD2D-804A-A37C-1F0C0B823D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Lipoprotein Particle 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848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Apolipoproteins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B-48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 Remnant (CR)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B-48</a:t>
                      </a:r>
                      <a:r>
                        <a:rPr lang="en-US" b="0" dirty="0"/>
                        <a:t>,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TG/Cholesterol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A-I,</a:t>
                      </a:r>
                      <a:r>
                        <a:rPr lang="en-US" baseline="0" dirty="0"/>
                        <a:t> A-II, 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7230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LDL, CR (poor)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B-100/48</a:t>
                      </a:r>
                      <a:r>
                        <a:rPr lang="en-US" dirty="0"/>
                        <a:t>, 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SR-BI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Chylomicron/VLDL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Peripheral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0313" y="5980932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ApoA1 activates LCAT</a:t>
            </a:r>
          </a:p>
          <a:p>
            <a:r>
              <a:rPr lang="en-US" dirty="0">
                <a:solidFill>
                  <a:srgbClr val="00B050"/>
                </a:solidFill>
              </a:rPr>
              <a:t>CII activates Lipoprotein Lipase</a:t>
            </a:r>
          </a:p>
          <a:p>
            <a:r>
              <a:rPr lang="en-US" dirty="0">
                <a:solidFill>
                  <a:srgbClr val="FF0000"/>
                </a:solidFill>
              </a:rPr>
              <a:t>CIII inhibits Hepatic Lipase and Lipoprotein Lipase</a:t>
            </a: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of VLDL by the Liver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might a choline-deficient diet cause fatty liver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Choline is important for lipolysis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Choline is important for beta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Choline is important for HDL uptake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Choline is important for VLDL production</a:t>
            </a:r>
          </a:p>
        </p:txBody>
      </p:sp>
    </p:spTree>
    <p:extLst>
      <p:ext uri="{BB962C8B-B14F-4D97-AF65-F5344CB8AC3E}">
        <p14:creationId xmlns:p14="http://schemas.microsoft.com/office/powerpoint/2010/main" val="27897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Fatty Acids are Liberated from TG by Lipoprotein Lipase in Most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LPL highly expressed in heart, muscle, fat</a:t>
            </a:r>
          </a:p>
          <a:p>
            <a:r>
              <a:rPr lang="en-US" dirty="0"/>
              <a:t>Secreted by cells to ECM</a:t>
            </a:r>
          </a:p>
          <a:p>
            <a:r>
              <a:rPr lang="en-US" dirty="0"/>
              <a:t>Activated by Apolipoprotein on Chylomicron/VLDL (</a:t>
            </a:r>
            <a:r>
              <a:rPr lang="en-US" dirty="0" err="1"/>
              <a:t>ApoCII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Nutritional Control </a:t>
            </a:r>
            <a:br>
              <a:rPr lang="en-US" sz="3300" dirty="0"/>
            </a:br>
            <a:r>
              <a:rPr lang="en-US" sz="3300" dirty="0"/>
              <a:t>of Lipoprotein Lipase </a:t>
            </a:r>
            <a:br>
              <a:rPr lang="en-US" sz="3300" dirty="0"/>
            </a:br>
            <a:r>
              <a:rPr lang="en-US" sz="3300" dirty="0"/>
              <a:t>Through Angptl4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Daniella Youhan</a:t>
            </a:r>
          </a:p>
          <a:p>
            <a:r>
              <a:rPr lang="en-US" dirty="0"/>
              <a:t>NUTR 630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Quick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63138"/>
            <a:ext cx="7633742" cy="3223260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Fatty acids are transported through the blood as triglycerides within chylomicrons and VLDLs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Interact with LPL to form free fatty acids</a:t>
            </a:r>
          </a:p>
          <a:p>
            <a:pPr lvl="2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Taken up by cells for storage or oxidation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Balance between fatty acid uptake and tissue demand is </a:t>
            </a:r>
            <a:r>
              <a:rPr lang="en-US" sz="1800" u="sng" dirty="0">
                <a:latin typeface="Century Gothic" panose="020B0502020202020204" pitchFamily="34" charset="0"/>
              </a:rPr>
              <a:t>important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Imbalance can lead to cellular lipid overload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Feature in metabolic disorders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Lipoprotein Lipase (LPL)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602" y="2148837"/>
            <a:ext cx="7290054" cy="329184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Primarily Tissues</a:t>
            </a:r>
          </a:p>
          <a:p>
            <a:pPr lvl="2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350" dirty="0">
                <a:latin typeface="Century Gothic" panose="020B0502020202020204" pitchFamily="34" charset="0"/>
              </a:rPr>
              <a:t> Heart, skeletal, muscle, and adipose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Produced by parenchymal cells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Released into sub-endothelial space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Transported and anchored to the lumen side of the capillary endothelium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Essential role is to clear plasma triglycerides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Mainly controlled by post-translational mechanisms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Angiopoietin-like 4 (Angptl4)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Under transcriptional control by fatty acids levels and PPARs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Angiopoietin-like proteins inhibit LPL activity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Influences plasma triglyceride levels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Tissue expression overlaps with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Linked to stimulation of lipolysis during fasting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latin typeface="Century Gothic" panose="020B0502020202020204" pitchFamily="34" charset="0"/>
              </a:rPr>
              <a:t>Regulation of LPL By Angptl4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91194"/>
            <a:ext cx="7633742" cy="356616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Facilitated through cleaving of Angptl4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Releases Angptl4 from the cell surface &amp; increases function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Overexpression of the protein: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Significantly increases plasma triglyceride levels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Lowers LPL activity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Deletion of the protein: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Lowers plasma triglyceride levels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Elevated LPL activity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LPL &amp; Angptl4 are regulated by changes in nutritional state specific to each individual tissue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Monunsaturated</a:t>
            </a:r>
            <a:r>
              <a:rPr lang="en-US" dirty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r="17818" b="40306"/>
          <a:stretch/>
        </p:blipFill>
        <p:spPr>
          <a:xfrm>
            <a:off x="1202635" y="857251"/>
            <a:ext cx="681125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latin typeface="Century Gothic" panose="020B0502020202020204" pitchFamily="34" charset="0"/>
              </a:rPr>
              <a:t>Regulation of LPL By Angptl4 During Fasting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263138"/>
            <a:ext cx="7633742" cy="35661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LPL activity is decreased during fasting states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500" dirty="0">
                <a:latin typeface="Century Gothic" panose="020B0502020202020204" pitchFamily="34" charset="0"/>
              </a:rPr>
              <a:t> Initiated by Angptl4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Lack of Angptl4 results in extremely low plasma triglyceride levels during fasting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Overexpression of Angptl4: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50" dirty="0">
                <a:latin typeface="Century Gothic" panose="020B0502020202020204" pitchFamily="34" charset="0"/>
              </a:rPr>
              <a:t> Reduced uptake of fatty acids into adipose tissue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650" dirty="0">
                <a:latin typeface="Century Gothic" panose="020B0502020202020204" pitchFamily="34" charset="0"/>
              </a:rPr>
              <a:t> Elevated plasma triglyceride levels </a:t>
            </a:r>
            <a:endParaRPr lang="en-US" dirty="0">
              <a:latin typeface="Century Gothic" panose="020B0502020202020204" pitchFamily="34" charset="0"/>
            </a:endParaRP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Angptl4 main role is to ensure triglycerides are distributed in adequate and proper amounts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Angptl4 &amp; Coronary Heart Disease</a:t>
            </a:r>
            <a:endParaRPr lang="en-US" sz="3600" dirty="0">
              <a:latin typeface="Copperplate Gothic Light" panose="020E05070202060204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Century Gothic" panose="020B0502020202020204" pitchFamily="34" charset="0"/>
              </a:rPr>
              <a:t>  </a:t>
            </a:r>
            <a:r>
              <a:rPr lang="en-US" sz="1800" dirty="0">
                <a:latin typeface="Century Gothic" panose="020B0502020202020204" pitchFamily="34" charset="0"/>
              </a:rPr>
              <a:t>Significant association between CHD and Angptl4 mutations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Carriers of the gene mutation has triglyceride levels that were 35% lower than that of people with normal gene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Found mutations in LPL that also increased risk of CHD in people who had the Angptl4 mutation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2034540"/>
            <a:ext cx="7633742" cy="37719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Chylomicrons and VLDLs distribute fatty acids to various tissues by interacting with the enzyme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The protein Angptl4 is under transcriptional control by fatty acids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Angptl4 works to inhibit LPL activity and reduce lipid storage.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Angptl4 main role is to ensure triglycerides are distributed in adequate and proper amounts to different tissues during different nutritional states.</a:t>
            </a:r>
          </a:p>
          <a:p>
            <a:pPr lvl="1"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Century Gothic" panose="020B0502020202020204" pitchFamily="34" charset="0"/>
              </a:rPr>
              <a:t> Accomplished through regulation of LPL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r>
              <a:rPr lang="en-US" sz="1950" dirty="0">
                <a:latin typeface="Century Gothic" panose="020B0502020202020204" pitchFamily="34" charset="0"/>
              </a:rPr>
              <a:t> More research needs to be done to fully understand the interaction, interaction location, and co-secretion of the lipase and protein</a:t>
            </a:r>
          </a:p>
          <a:p>
            <a:pPr>
              <a:spcAft>
                <a:spcPts val="900"/>
              </a:spcAft>
              <a:buFont typeface="Wingdings" panose="05000000000000000000" pitchFamily="2" charset="2"/>
              <a:buChar char="v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Dijk, W., &amp; Kersten, S. (2014, March). Regulation of lipoprotein lipase by Angptl4. </a:t>
            </a:r>
            <a:r>
              <a:rPr lang="en-US" i="1" dirty="0"/>
              <a:t>Trends in </a:t>
            </a:r>
          </a:p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i="1" dirty="0"/>
              <a:t>	Endocrinology and Metabolism</a:t>
            </a:r>
            <a:r>
              <a:rPr lang="en-US" dirty="0"/>
              <a:t>, </a:t>
            </a:r>
            <a:r>
              <a:rPr lang="en-US" i="1" dirty="0"/>
              <a:t>25</a:t>
            </a:r>
            <a:r>
              <a:rPr lang="en-US" dirty="0"/>
              <a:t>(3), 146-155.</a:t>
            </a:r>
          </a:p>
          <a:p>
            <a:pPr>
              <a:spcBef>
                <a:spcPts val="0"/>
              </a:spcBef>
            </a:pPr>
            <a:r>
              <a:rPr lang="de-DE" dirty="0"/>
              <a:t>Drs. N. Stitziel, N., Stirrups, K., Masca, N., </a:t>
            </a:r>
            <a:r>
              <a:rPr lang="en-US" dirty="0"/>
              <a:t>Erdmann, J., Kathiresan, S., Deloukas, P., </a:t>
            </a:r>
            <a:r>
              <a:rPr lang="de-DE" dirty="0"/>
              <a:t>Samani, N.J., &amp;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	Schunkert, H.</a:t>
            </a:r>
            <a:r>
              <a:rPr lang="en-US" dirty="0"/>
              <a:t>  (2016, March 24). Coding Variation in ANGPTL4, LPL, and SVEP1 and the 	Risk of Coronary Disease. </a:t>
            </a:r>
            <a:r>
              <a:rPr lang="en-US" i="1" dirty="0"/>
              <a:t>The New England Journal of Medicine</a:t>
            </a:r>
            <a:r>
              <a:rPr lang="en-US" dirty="0"/>
              <a:t>, </a:t>
            </a:r>
            <a:r>
              <a:rPr lang="en-US" i="1" dirty="0"/>
              <a:t>372</a:t>
            </a:r>
            <a:r>
              <a:rPr lang="en-US" dirty="0"/>
              <a:t>(12), 1134-1144.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in VLDL/LPL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 of Cholesterol from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/>
              <a:t>HDL oaks up cholesterol from other tissues</a:t>
            </a:r>
          </a:p>
          <a:p>
            <a:r>
              <a:rPr lang="en-US" dirty="0"/>
              <a:t>Taken up by liver via LDLR or SR-B1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" y="3507699"/>
            <a:ext cx="6902970" cy="32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Regulation of LDL Uptake in the Liver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LDL from </a:t>
            </a:r>
          </a:p>
          <a:p>
            <a:pPr lvl="1"/>
            <a:r>
              <a:rPr lang="en-US" dirty="0"/>
              <a:t>Depleted VLDL</a:t>
            </a:r>
          </a:p>
          <a:p>
            <a:pPr lvl="1"/>
            <a:r>
              <a:rPr lang="en-US" dirty="0"/>
              <a:t>Cholesterol rich HDL</a:t>
            </a:r>
          </a:p>
          <a:p>
            <a:r>
              <a:rPr lang="en-US" dirty="0"/>
              <a:t>High hepatocyte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HMGCR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you had a mutation of </a:t>
            </a:r>
            <a:r>
              <a:rPr lang="en-US" i="1" dirty="0"/>
              <a:t>LDLR</a:t>
            </a:r>
          </a:p>
          <a:p>
            <a:pPr lvl="1"/>
            <a:r>
              <a:rPr lang="en-US" dirty="0"/>
              <a:t>What would happen to LDL levels in the blood?</a:t>
            </a:r>
          </a:p>
          <a:p>
            <a:pPr lvl="1"/>
            <a:r>
              <a:rPr lang="en-US" dirty="0"/>
              <a:t>What would happen to inter-hepatocyte cholesterol levels?</a:t>
            </a:r>
          </a:p>
          <a:p>
            <a:pPr lvl="1"/>
            <a:r>
              <a:rPr lang="en-US" dirty="0"/>
              <a:t>What would happen to SREBP2 activity?</a:t>
            </a:r>
          </a:p>
          <a:p>
            <a:pPr lvl="1"/>
            <a:r>
              <a:rPr lang="en-US" dirty="0"/>
              <a:t>How would that affect cholesterol synthesis?</a:t>
            </a:r>
          </a:p>
          <a:p>
            <a:pPr lvl="1"/>
            <a:r>
              <a:rPr lang="en-US" dirty="0"/>
              <a:t>Would that alleviate or exacerbate hypercholesterolemia?</a:t>
            </a:r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within cells to nascent VLDL particles</a:t>
            </a:r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levels and functioning 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biosynthesis 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activated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in high LDL levels in blood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drugs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unable to bind LDL via LDLRs (mutant cells)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Hypercholesterolemia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al. Rationale 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registry. American Heart Journal. 167:3. March 2014</a:t>
            </a:r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8B88-D18A-434E-855D-152FB361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638"/>
            <a:ext cx="93405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LDL Differences and Cardiovascular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19922-7EC3-1848-AAFA-AC0F4A86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9" y="1639829"/>
            <a:ext cx="7658982" cy="4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567" y="1709738"/>
            <a:ext cx="8068866" cy="1790700"/>
          </a:xfrm>
        </p:spPr>
        <p:txBody>
          <a:bodyPr>
            <a:normAutofit/>
          </a:bodyPr>
          <a:lstStyle/>
          <a:p>
            <a:r>
              <a:rPr lang="en-US" sz="2400" b="1" dirty="0"/>
              <a:t>The relationship between dietary and serum cholesterol levels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0285"/>
            <a:ext cx="6858000" cy="1241822"/>
          </a:xfrm>
        </p:spPr>
        <p:txBody>
          <a:bodyPr/>
          <a:lstStyle/>
          <a:p>
            <a:r>
              <a:rPr lang="en-US" altLang="zh-CN" dirty="0"/>
              <a:t>Di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1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cholesterol?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6"/>
            <a:ext cx="3562350" cy="333688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sz="1800" dirty="0"/>
              <a:t>soft, fat-like substance found in the blood and in all the body’s cells.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800" dirty="0"/>
              <a:t>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Endogenous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Be synthesized by most tissues (liver)</a:t>
            </a:r>
            <a:endParaRPr lang="en-US" altLang="zh-CN" sz="1200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Dietary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Egg</a:t>
            </a:r>
            <a:r>
              <a:rPr lang="zh-CN" altLang="en-US" sz="1350" dirty="0"/>
              <a:t> </a:t>
            </a:r>
            <a:r>
              <a:rPr lang="en-US" altLang="zh-CN" sz="1350" dirty="0"/>
              <a:t>yolk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Meat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Poultry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Full-fat</a:t>
            </a:r>
            <a:r>
              <a:rPr lang="zh-CN" altLang="en-US" sz="1350" dirty="0"/>
              <a:t> </a:t>
            </a:r>
            <a:r>
              <a:rPr lang="en-US" altLang="zh-CN" sz="1350" dirty="0"/>
              <a:t>dairy</a:t>
            </a:r>
            <a:r>
              <a:rPr lang="zh-CN" altLang="en-US" sz="1350" dirty="0"/>
              <a:t> </a:t>
            </a:r>
            <a:r>
              <a:rPr lang="en-US" altLang="zh-CN" sz="1350" dirty="0"/>
              <a:t>products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350" dirty="0"/>
              <a:t>Shellfish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35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endParaRPr lang="en-US" altLang="zh-CN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385375" y="2398871"/>
            <a:ext cx="4108861" cy="2565419"/>
            <a:chOff x="5847166" y="2055495"/>
            <a:chExt cx="5478481" cy="34205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166" y="2055495"/>
              <a:ext cx="2741319" cy="17102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1323" y="3765774"/>
              <a:ext cx="2719969" cy="17102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251" y="2055495"/>
              <a:ext cx="2743396" cy="17102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292" y="3765775"/>
              <a:ext cx="2754355" cy="1710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08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8121650" cy="994172"/>
          </a:xfrm>
        </p:spPr>
        <p:txBody>
          <a:bodyPr/>
          <a:lstStyle/>
          <a:p>
            <a:r>
              <a:rPr lang="en-US" altLang="zh-CN" dirty="0"/>
              <a:t>Cholesterol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cardiovascular</a:t>
            </a:r>
            <a:r>
              <a:rPr lang="zh-CN" altLang="en-US" dirty="0"/>
              <a:t> </a:t>
            </a:r>
            <a:r>
              <a:rPr lang="en-US" altLang="zh-CN" dirty="0"/>
              <a:t>diseases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26" y="2246755"/>
            <a:ext cx="3752850" cy="28936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1800" dirty="0"/>
              <a:t>Two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lipoproteins: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1500" dirty="0"/>
              <a:t>LDL-“bad”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cholesterol:</a:t>
            </a:r>
            <a:r>
              <a:rPr lang="zh-CN" altLang="en-US" sz="1500" dirty="0"/>
              <a:t> </a:t>
            </a:r>
            <a:r>
              <a:rPr lang="en-US" altLang="zh-CN" sz="1500" dirty="0"/>
              <a:t>fatty</a:t>
            </a:r>
            <a:r>
              <a:rPr lang="zh-CN" altLang="en-US" sz="1500" dirty="0"/>
              <a:t> </a:t>
            </a:r>
            <a:r>
              <a:rPr lang="en-US" altLang="zh-CN" sz="1500" dirty="0"/>
              <a:t>buildups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arteries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CN" sz="1500" dirty="0"/>
              <a:t>HDL-“good”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cholesterol:</a:t>
            </a:r>
            <a:r>
              <a:rPr lang="zh-CN" altLang="en-US" sz="1500" dirty="0"/>
              <a:t> </a:t>
            </a:r>
            <a:r>
              <a:rPr lang="en-US" altLang="zh-CN" sz="1500" dirty="0"/>
              <a:t>scavenger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bad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</a:t>
            </a:r>
            <a:endParaRPr lang="en-US" sz="1500" dirty="0"/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altLang="zh-CN" sz="1800" dirty="0"/>
              <a:t>Atherosclerosis/heart attack/stroke:</a:t>
            </a:r>
            <a:endParaRPr lang="en-US" sz="1800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High level of serum cholesterol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Thick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sz="1500" dirty="0"/>
              <a:t>hard</a:t>
            </a:r>
            <a:r>
              <a:rPr lang="en-US" altLang="zh-CN" sz="1500" dirty="0"/>
              <a:t>en</a:t>
            </a:r>
            <a:r>
              <a:rPr lang="en-US" sz="1500" dirty="0"/>
              <a:t> </a:t>
            </a:r>
            <a:r>
              <a:rPr lang="en-US" altLang="zh-CN" sz="1500" dirty="0"/>
              <a:t>plaque</a:t>
            </a:r>
            <a:r>
              <a:rPr lang="en-US" sz="1500" dirty="0"/>
              <a:t>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500" dirty="0"/>
              <a:t>Narrow the arteries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sz="1500" dirty="0"/>
              <a:t>Restrict</a:t>
            </a:r>
            <a:r>
              <a:rPr lang="zh-CN" altLang="en-US" sz="1500" dirty="0"/>
              <a:t> </a:t>
            </a:r>
            <a:r>
              <a:rPr lang="en-US" altLang="zh-CN" sz="1500" dirty="0"/>
              <a:t>blood</a:t>
            </a:r>
            <a:r>
              <a:rPr lang="zh-CN" altLang="en-US" sz="1500" dirty="0"/>
              <a:t> </a:t>
            </a:r>
            <a:r>
              <a:rPr lang="en-US" altLang="zh-CN" sz="1500" dirty="0"/>
              <a:t>flow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82" y="1996317"/>
            <a:ext cx="28479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40" y="3693595"/>
            <a:ext cx="3504950" cy="20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62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Controversy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299" y="1938256"/>
            <a:ext cx="7766051" cy="3833894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T</a:t>
            </a:r>
            <a:r>
              <a:rPr lang="en-US" sz="1800" dirty="0"/>
              <a:t>he 2010 Dietary Guidelines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Americans: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sz="1500" dirty="0"/>
              <a:t>Maintaining normal blood cholesterol levels: consuming less than 300 mg per day </a:t>
            </a:r>
          </a:p>
          <a:p>
            <a:pPr lvl="1">
              <a:spcAft>
                <a:spcPts val="450"/>
              </a:spcAft>
            </a:pPr>
            <a:r>
              <a:rPr lang="en-US" sz="1500" dirty="0"/>
              <a:t>Individuals at high risk of cardiovascular disease: consuming less than 200 mg per day</a:t>
            </a:r>
          </a:p>
          <a:p>
            <a:pPr marL="342900" lvl="1" indent="0" algn="ctr">
              <a:spcBef>
                <a:spcPts val="450"/>
              </a:spcBef>
              <a:spcAft>
                <a:spcPts val="450"/>
              </a:spcAft>
              <a:buNone/>
            </a:pPr>
            <a:r>
              <a:rPr lang="en-US" altLang="zh-CN" sz="2250" dirty="0"/>
              <a:t>VS</a:t>
            </a:r>
            <a:endParaRPr lang="en-US" sz="2250" dirty="0"/>
          </a:p>
          <a:p>
            <a:r>
              <a:rPr lang="en-US" altLang="zh-CN" sz="1800" dirty="0"/>
              <a:t>T</a:t>
            </a:r>
            <a:r>
              <a:rPr lang="en-US" sz="1800" dirty="0"/>
              <a:t>he 2015-2020 Dietary Guidelines</a:t>
            </a:r>
            <a:r>
              <a:rPr lang="en-US" altLang="zh-CN" sz="1800" dirty="0"/>
              <a:t>:</a:t>
            </a:r>
          </a:p>
          <a:p>
            <a:pPr lvl="1"/>
            <a:r>
              <a:rPr lang="en-US" altLang="zh-CN" sz="1500" dirty="0">
                <a:solidFill>
                  <a:srgbClr val="FF0000"/>
                </a:solidFill>
              </a:rPr>
              <a:t>Not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including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sz="1500" dirty="0"/>
              <a:t>limit consumption</a:t>
            </a:r>
            <a:r>
              <a:rPr lang="zh-CN" altLang="en-US" sz="1500" dirty="0"/>
              <a:t> </a:t>
            </a:r>
            <a:r>
              <a:rPr lang="en-US" sz="1500" dirty="0"/>
              <a:t>of dietary cholesterol to 300 mg per day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/>
            <a:r>
              <a:rPr lang="en-US" altLang="zh-CN" sz="1500" dirty="0"/>
              <a:t>Removal</a:t>
            </a:r>
            <a:r>
              <a:rPr lang="zh-CN" altLang="en-US" sz="1500" dirty="0"/>
              <a:t> </a:t>
            </a:r>
            <a:r>
              <a:rPr lang="en-US" sz="1500" dirty="0"/>
              <a:t>of the restriction on the percentage of calories from total fat</a:t>
            </a:r>
            <a:endParaRPr lang="en-US" altLang="zh-CN" sz="1500" dirty="0"/>
          </a:p>
          <a:p>
            <a:r>
              <a:rPr lang="en-US" sz="1800" dirty="0"/>
              <a:t>The European countries, Australia, Canada, New Zealand, Korea and India do not have an upper limit on cholesterol intake but focus on controlling the intake of saturated and </a:t>
            </a:r>
            <a:r>
              <a:rPr lang="en-US" altLang="zh-CN" sz="1800" dirty="0"/>
              <a:t>trans</a:t>
            </a:r>
            <a:r>
              <a:rPr lang="en-US" sz="1800" dirty="0"/>
              <a:t> fat.</a:t>
            </a:r>
            <a:endParaRPr lang="en-US" altLang="zh-CN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928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5"/>
            <a:ext cx="7886700" cy="335478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450"/>
              </a:spcAft>
            </a:pPr>
            <a:r>
              <a:rPr lang="en-US" altLang="zh-CN" sz="1800" dirty="0"/>
              <a:t>Saturated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trans</a:t>
            </a:r>
            <a:r>
              <a:rPr lang="zh-CN" altLang="en-US" sz="1800" dirty="0"/>
              <a:t> </a:t>
            </a:r>
            <a:r>
              <a:rPr lang="en-US" altLang="zh-CN" sz="1800" dirty="0"/>
              <a:t>fats</a:t>
            </a:r>
            <a:endParaRPr lang="en-US" sz="1800" dirty="0"/>
          </a:p>
          <a:p>
            <a:pPr lvl="1">
              <a:spcAft>
                <a:spcPts val="450"/>
              </a:spcAft>
            </a:pPr>
            <a:r>
              <a:rPr lang="en-US" sz="1500" dirty="0"/>
              <a:t>Dietary saturated fatty acids increase cholesterol synthesis and fecal steroid excretion in healthy men and women</a:t>
            </a:r>
            <a:r>
              <a:rPr lang="en-US" sz="1350" b="1" dirty="0"/>
              <a:t>.</a:t>
            </a:r>
            <a:endParaRPr lang="en-US" altLang="zh-CN" sz="1500" dirty="0"/>
          </a:p>
          <a:p>
            <a:pPr lvl="1">
              <a:spcAft>
                <a:spcPts val="450"/>
              </a:spcAft>
            </a:pP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sz="1500" dirty="0"/>
              <a:t>potential negative effects of dietary cholesterol are relatively small compared to those of saturated and </a:t>
            </a:r>
            <a:r>
              <a:rPr lang="en-US" altLang="zh-CN" sz="1500" dirty="0"/>
              <a:t>trans</a:t>
            </a:r>
            <a:r>
              <a:rPr lang="en-US" sz="1500" i="1" dirty="0"/>
              <a:t> </a:t>
            </a:r>
            <a:r>
              <a:rPr lang="en-US" sz="1500" dirty="0"/>
              <a:t>fatty acids. </a:t>
            </a:r>
          </a:p>
          <a:p>
            <a:pPr lvl="1">
              <a:spcAft>
                <a:spcPts val="450"/>
              </a:spcAft>
            </a:pP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2010</a:t>
            </a:r>
            <a:r>
              <a:rPr lang="zh-CN" altLang="en-US" sz="1500" dirty="0"/>
              <a:t> </a:t>
            </a:r>
            <a:r>
              <a:rPr lang="en-US" altLang="zh-CN" sz="1500" dirty="0"/>
              <a:t>USDA</a:t>
            </a:r>
            <a:r>
              <a:rPr lang="zh-CN" altLang="en-US" sz="1500" dirty="0"/>
              <a:t> </a:t>
            </a:r>
            <a:r>
              <a:rPr lang="en-US" altLang="zh-CN" sz="1500" dirty="0"/>
              <a:t>Food</a:t>
            </a:r>
            <a:r>
              <a:rPr lang="zh-CN" altLang="en-US" sz="1500" dirty="0"/>
              <a:t> </a:t>
            </a:r>
            <a:r>
              <a:rPr lang="en-US" altLang="zh-CN" sz="1500" dirty="0"/>
              <a:t>Patterns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dirty="0"/>
              <a:t>limited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</a:t>
            </a:r>
            <a:r>
              <a:rPr lang="zh-CN" altLang="en-US" sz="1500" dirty="0"/>
              <a:t> </a:t>
            </a:r>
            <a:r>
              <a:rPr lang="en-US" altLang="zh-CN" sz="1500" dirty="0"/>
              <a:t>because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sz="1500" dirty="0"/>
              <a:t>the commonality of food sources of saturated fats and dietary cholesterol</a:t>
            </a:r>
            <a:r>
              <a:rPr lang="en-US" altLang="zh-CN" sz="1500" dirty="0"/>
              <a:t>.</a:t>
            </a:r>
            <a:endParaRPr lang="en-US" sz="1500" dirty="0"/>
          </a:p>
          <a:p>
            <a:pPr lvl="1">
              <a:spcAft>
                <a:spcPts val="450"/>
              </a:spcAft>
            </a:pPr>
            <a:r>
              <a:rPr lang="en-US" sz="1500" dirty="0"/>
              <a:t>A few foods, notably egg yolks and some shellfish, are higher in dietary cholesterol but not saturated fats. </a:t>
            </a:r>
          </a:p>
          <a:p>
            <a:pPr>
              <a:spcAft>
                <a:spcPts val="450"/>
              </a:spcAft>
            </a:pPr>
            <a:r>
              <a:rPr lang="en-US" altLang="zh-CN" sz="1800" dirty="0"/>
              <a:t>Genetic factor</a:t>
            </a:r>
          </a:p>
          <a:p>
            <a:pPr lvl="1">
              <a:spcAft>
                <a:spcPts val="450"/>
              </a:spcAft>
            </a:pPr>
            <a:r>
              <a:rPr lang="en-US" sz="1575" dirty="0" err="1"/>
              <a:t>Hyperresponders</a:t>
            </a:r>
            <a:endParaRPr lang="en-US" sz="1575" dirty="0"/>
          </a:p>
          <a:p>
            <a:pPr lvl="2">
              <a:spcAft>
                <a:spcPts val="450"/>
              </a:spcAft>
            </a:pPr>
            <a:r>
              <a:rPr lang="en-US" sz="1275" dirty="0"/>
              <a:t>Dietary cholesterol raises blood LDL cholesterol levels</a:t>
            </a:r>
            <a:r>
              <a:rPr lang="zh-CN" altLang="en-US" sz="1275" dirty="0"/>
              <a:t> </a:t>
            </a:r>
            <a:endParaRPr lang="en-US" altLang="zh-CN" sz="1275" dirty="0"/>
          </a:p>
          <a:p>
            <a:pPr lvl="2">
              <a:spcAft>
                <a:spcPts val="450"/>
              </a:spcAft>
            </a:pPr>
            <a:r>
              <a:rPr lang="en-US" sz="1275" dirty="0"/>
              <a:t>Only 25% of the population</a:t>
            </a:r>
            <a:endParaRPr lang="en-US" altLang="zh-CN" sz="1275" dirty="0"/>
          </a:p>
        </p:txBody>
      </p:sp>
    </p:spTree>
    <p:extLst>
      <p:ext uri="{BB962C8B-B14F-4D97-AF65-F5344CB8AC3E}">
        <p14:creationId xmlns:p14="http://schemas.microsoft.com/office/powerpoint/2010/main" val="100821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758" y="2180616"/>
            <a:ext cx="7147625" cy="3581845"/>
          </a:xfrm>
        </p:spPr>
        <p:txBody>
          <a:bodyPr>
            <a:normAutofit/>
          </a:bodyPr>
          <a:lstStyle/>
          <a:p>
            <a:r>
              <a:rPr lang="en-US" sz="1800" dirty="0"/>
              <a:t>No relationship between dietary cholesterol and CHD event</a:t>
            </a:r>
            <a:r>
              <a:rPr lang="en-US" altLang="zh-CN" sz="1800" dirty="0"/>
              <a:t>s.</a:t>
            </a:r>
          </a:p>
          <a:p>
            <a:pPr lvl="1"/>
            <a:r>
              <a:rPr lang="en-US" sz="1500" dirty="0"/>
              <a:t>A lack of association between egg intake and blood cholesterol levels as well as CHD incidence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lvl="1"/>
            <a:r>
              <a:rPr lang="en-US" sz="1500" dirty="0"/>
              <a:t>Positive associations between CHD mortality and saturated fat, no correlations were found with dietary cholesterol.</a:t>
            </a:r>
            <a:endParaRPr lang="en-US" altLang="zh-CN" sz="1500" dirty="0"/>
          </a:p>
          <a:p>
            <a:pPr lvl="1"/>
            <a:r>
              <a:rPr lang="en-US" altLang="zh-CN" sz="1500" dirty="0"/>
              <a:t>One</a:t>
            </a:r>
            <a:r>
              <a:rPr lang="zh-CN" altLang="en-US" sz="1500" dirty="0"/>
              <a:t> </a:t>
            </a:r>
            <a:r>
              <a:rPr lang="en-US" sz="1500" dirty="0"/>
              <a:t>egg per day contributes less than 1% to CHD mortality.</a:t>
            </a:r>
          </a:p>
          <a:p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sz="1800" dirty="0"/>
              <a:t>endogenous cholesterol levels are high, dietary cholesterol absor</a:t>
            </a:r>
            <a:r>
              <a:rPr lang="en-US" altLang="zh-CN" sz="1800" dirty="0"/>
              <a:t>p</a:t>
            </a:r>
            <a:r>
              <a:rPr lang="en-US" sz="1800" dirty="0"/>
              <a:t>tion is reduced.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Not used  for energy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Bile-mediated secretio</a:t>
            </a:r>
            <a:r>
              <a:rPr lang="en-US" altLang="zh-CN" sz="1500" dirty="0"/>
              <a:t>n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/>
              <a:t>Components of bile acid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/>
              <a:t>Taken from circulation</a:t>
            </a:r>
          </a:p>
          <a:p>
            <a:pPr lvl="1">
              <a:lnSpc>
                <a:spcPct val="100000"/>
              </a:lnSpc>
            </a:pPr>
            <a:endParaRPr lang="en-US" altLang="zh-CN" sz="1500" dirty="0"/>
          </a:p>
          <a:p>
            <a:pPr lvl="1">
              <a:lnSpc>
                <a:spcPct val="100000"/>
              </a:lnSpc>
            </a:pPr>
            <a:endParaRPr lang="en-US" sz="1500" dirty="0"/>
          </a:p>
          <a:p>
            <a:pPr lvl="1"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67949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451" y="1936750"/>
            <a:ext cx="8547100" cy="4064000"/>
          </a:xfrm>
        </p:spPr>
        <p:txBody>
          <a:bodyPr>
            <a:normAutofit lnSpcReduction="10000"/>
          </a:bodyPr>
          <a:lstStyle/>
          <a:p>
            <a:r>
              <a:rPr lang="en-US" altLang="zh-CN" sz="1500" dirty="0"/>
              <a:t>About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Cholesterol.</a:t>
            </a:r>
            <a:r>
              <a:rPr lang="zh-CN" altLang="en-US" sz="1500" dirty="0"/>
              <a:t> </a:t>
            </a:r>
            <a:r>
              <a:rPr lang="en-US" altLang="zh-CN" sz="1500" dirty="0"/>
              <a:t>American</a:t>
            </a:r>
            <a:r>
              <a:rPr lang="zh-CN" altLang="en-US" sz="1500" dirty="0"/>
              <a:t> </a:t>
            </a:r>
            <a:r>
              <a:rPr lang="en-US" altLang="zh-CN" sz="1500" dirty="0"/>
              <a:t>Heart</a:t>
            </a:r>
            <a:r>
              <a:rPr lang="zh-CN" altLang="en-US" sz="1500" dirty="0"/>
              <a:t> </a:t>
            </a:r>
            <a:r>
              <a:rPr lang="en-US" altLang="zh-CN" sz="1500" dirty="0"/>
              <a:t>Association.</a:t>
            </a:r>
            <a:r>
              <a:rPr lang="zh-CN" altLang="en-US" sz="1500" dirty="0"/>
              <a:t> </a:t>
            </a:r>
            <a:r>
              <a:rPr lang="en-US" altLang="zh-CN" sz="1500" dirty="0"/>
              <a:t>Accessed</a:t>
            </a:r>
            <a:r>
              <a:rPr lang="zh-CN" altLang="en-US" sz="1500" dirty="0"/>
              <a:t> </a:t>
            </a:r>
            <a:r>
              <a:rPr lang="en-US" altLang="zh-CN" sz="1500" dirty="0"/>
              <a:t>from:</a:t>
            </a:r>
            <a:r>
              <a:rPr lang="zh-CN" altLang="en-US" sz="1500" dirty="0"/>
              <a:t> </a:t>
            </a:r>
            <a:r>
              <a:rPr lang="en-US" altLang="zh-CN" sz="1500" dirty="0"/>
              <a:t>http://</a:t>
            </a:r>
            <a:r>
              <a:rPr lang="en-US" altLang="zh-CN" sz="1500" dirty="0" err="1"/>
              <a:t>www.heart.org</a:t>
            </a:r>
            <a:r>
              <a:rPr lang="en-US" altLang="zh-CN" sz="1500" dirty="0"/>
              <a:t>/HEARTORG/Conditions/Cholesterol/Cholesterol_UCM_001089_SubHomePage.jsp</a:t>
            </a:r>
          </a:p>
          <a:p>
            <a:r>
              <a:rPr lang="en-US" sz="1500" dirty="0"/>
              <a:t>USDA and US </a:t>
            </a:r>
            <a:r>
              <a:rPr lang="en-US" sz="1500" dirty="0" err="1"/>
              <a:t>Dsepartment</a:t>
            </a:r>
            <a:r>
              <a:rPr lang="en-US" sz="1500" dirty="0"/>
              <a:t> of Health and Human Services. Dietary guidelines for Americans. 7th ed. 2010. Washington (DC): US Government Printing Office; 2010.</a:t>
            </a:r>
          </a:p>
          <a:p>
            <a:r>
              <a:rPr lang="en-US" sz="1500" dirty="0"/>
              <a:t>Expert Dyslipidemia Panel of the International Atherosclerosis Society Panel members. An International </a:t>
            </a:r>
            <a:r>
              <a:rPr lang="en-US" sz="1500" dirty="0" err="1"/>
              <a:t>Atheroslerosis</a:t>
            </a:r>
            <a:r>
              <a:rPr lang="en-US" sz="1500" dirty="0"/>
              <a:t> Society Position Paper: global recommendations for the management of dyslipidemia—full report. J </a:t>
            </a:r>
            <a:r>
              <a:rPr lang="en-US" sz="1500" dirty="0" err="1"/>
              <a:t>Clin</a:t>
            </a:r>
            <a:r>
              <a:rPr lang="en-US" sz="1500" dirty="0"/>
              <a:t> </a:t>
            </a:r>
            <a:r>
              <a:rPr lang="en-US" sz="1500" dirty="0" err="1"/>
              <a:t>Lipidol</a:t>
            </a:r>
            <a:r>
              <a:rPr lang="en-US" sz="1500" dirty="0"/>
              <a:t> 2014;</a:t>
            </a:r>
            <a:r>
              <a:rPr lang="en-US" altLang="zh-CN" sz="1500" dirty="0"/>
              <a:t>8</a:t>
            </a:r>
            <a:r>
              <a:rPr lang="en-US" sz="1500" dirty="0"/>
              <a:t>:29</a:t>
            </a:r>
            <a:r>
              <a:rPr lang="en-US" altLang="zh-CN" sz="1500" dirty="0"/>
              <a:t>-</a:t>
            </a:r>
            <a:r>
              <a:rPr lang="en-US" sz="1500" dirty="0"/>
              <a:t>60.</a:t>
            </a:r>
          </a:p>
          <a:p>
            <a:pPr fontAlgn="base"/>
            <a:r>
              <a:rPr lang="en-US" sz="1500" dirty="0"/>
              <a:t>McNamara DJ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r>
              <a:rPr lang="en-US" sz="1500" dirty="0"/>
              <a:t>Dietary cholesterol and atherosclerosis. </a:t>
            </a:r>
            <a:r>
              <a:rPr lang="en-US" sz="1500" dirty="0" err="1"/>
              <a:t>Biochim</a:t>
            </a:r>
            <a:r>
              <a:rPr lang="en-US" sz="1500" dirty="0"/>
              <a:t> </a:t>
            </a:r>
            <a:r>
              <a:rPr lang="en-US" sz="1500" dirty="0" err="1"/>
              <a:t>Biophys</a:t>
            </a:r>
            <a:r>
              <a:rPr lang="en-US" sz="1500" dirty="0"/>
              <a:t> </a:t>
            </a:r>
            <a:r>
              <a:rPr lang="en-US" sz="1500" dirty="0" err="1"/>
              <a:t>Acta</a:t>
            </a:r>
            <a:r>
              <a:rPr lang="en-US" sz="1500" dirty="0"/>
              <a:t> 2000;1529:310</a:t>
            </a:r>
            <a:r>
              <a:rPr lang="en-US" altLang="zh-CN" sz="1500" dirty="0"/>
              <a:t>-</a:t>
            </a:r>
            <a:r>
              <a:rPr lang="en-US" sz="1500" dirty="0"/>
              <a:t>20.</a:t>
            </a:r>
          </a:p>
          <a:p>
            <a:pPr fontAlgn="base"/>
            <a:r>
              <a:rPr lang="en-US" altLang="zh-CN" sz="1500" dirty="0"/>
              <a:t>Fernandez</a:t>
            </a:r>
            <a:r>
              <a:rPr lang="zh-CN" altLang="en-US" sz="1500" dirty="0"/>
              <a:t> </a:t>
            </a:r>
            <a:r>
              <a:rPr lang="en-US" altLang="zh-CN" sz="1500" dirty="0"/>
              <a:t>ML.</a:t>
            </a:r>
            <a:r>
              <a:rPr lang="zh-CN" altLang="en-US" sz="1500" dirty="0"/>
              <a:t> </a:t>
            </a:r>
            <a:r>
              <a:rPr lang="en-US" altLang="zh-CN" sz="1500" dirty="0"/>
              <a:t>Rethinking</a:t>
            </a:r>
            <a:r>
              <a:rPr lang="zh-CN" altLang="en-US" sz="1500" dirty="0"/>
              <a:t> </a:t>
            </a:r>
            <a:r>
              <a:rPr lang="en-US" altLang="zh-CN" sz="1500" dirty="0"/>
              <a:t>dietary</a:t>
            </a:r>
            <a:r>
              <a:rPr lang="zh-CN" altLang="en-US" sz="1500" dirty="0"/>
              <a:t> </a:t>
            </a:r>
            <a:r>
              <a:rPr lang="en-US" altLang="zh-CN" sz="1500" dirty="0"/>
              <a:t>cholesterol.</a:t>
            </a:r>
            <a:r>
              <a:rPr lang="zh-CN" altLang="en-US" sz="1500" dirty="0"/>
              <a:t> </a:t>
            </a:r>
            <a:r>
              <a:rPr lang="en-US" altLang="zh-CN" sz="1500" dirty="0" err="1"/>
              <a:t>Curr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Opin</a:t>
            </a:r>
            <a:r>
              <a:rPr lang="zh-CN" altLang="en-US" sz="1500" dirty="0"/>
              <a:t> </a:t>
            </a:r>
            <a:r>
              <a:rPr lang="en-US" altLang="zh-CN" sz="1500" dirty="0" err="1"/>
              <a:t>Clin</a:t>
            </a:r>
            <a:r>
              <a:rPr lang="zh-CN" altLang="en-US" sz="1500" dirty="0"/>
              <a:t> </a:t>
            </a:r>
            <a:r>
              <a:rPr lang="en-US" altLang="zh-CN" sz="1500" dirty="0" err="1"/>
              <a:t>Nutr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Metab</a:t>
            </a:r>
            <a:r>
              <a:rPr lang="zh-CN" altLang="en-US" sz="1500" dirty="0"/>
              <a:t> </a:t>
            </a:r>
            <a:r>
              <a:rPr lang="en-US" altLang="zh-CN" sz="1500" dirty="0"/>
              <a:t>Care.</a:t>
            </a:r>
            <a:r>
              <a:rPr lang="zh-CN" altLang="en-US" sz="1500" dirty="0"/>
              <a:t> </a:t>
            </a:r>
            <a:r>
              <a:rPr lang="ro-RO" sz="1500" dirty="0"/>
              <a:t>2012 Mar;15(2):117-21. doi: 10.1097/MCO.0b013e32834d2259.</a:t>
            </a:r>
          </a:p>
          <a:p>
            <a:r>
              <a:rPr lang="ro-RO" sz="1500" dirty="0" err="1"/>
              <a:t>Okuyama</a:t>
            </a:r>
            <a:r>
              <a:rPr lang="ro-RO" sz="1500" dirty="0"/>
              <a:t> H, </a:t>
            </a:r>
            <a:r>
              <a:rPr lang="ro-RO" sz="1500" dirty="0" err="1"/>
              <a:t>Ichikawa</a:t>
            </a:r>
            <a:r>
              <a:rPr lang="ro-RO" sz="1500" dirty="0"/>
              <a:t> Y, Sun Y, et al. The </a:t>
            </a:r>
            <a:r>
              <a:rPr lang="ro-RO" sz="1500" dirty="0" err="1"/>
              <a:t>cholesterol</a:t>
            </a:r>
            <a:r>
              <a:rPr lang="ro-RO" sz="1500" dirty="0"/>
              <a:t> </a:t>
            </a:r>
            <a:r>
              <a:rPr lang="ro-RO" sz="1500" dirty="0" err="1"/>
              <a:t>hypothesis</a:t>
            </a:r>
            <a:r>
              <a:rPr lang="ro-RO" sz="1500" dirty="0"/>
              <a:t>, </a:t>
            </a:r>
            <a:r>
              <a:rPr lang="ro-RO" sz="1500" dirty="0" err="1"/>
              <a:t>its</a:t>
            </a:r>
            <a:r>
              <a:rPr lang="ro-RO" sz="1500" dirty="0"/>
              <a:t> </a:t>
            </a:r>
            <a:r>
              <a:rPr lang="ro-RO" sz="1500" dirty="0" err="1"/>
              <a:t>basis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its</a:t>
            </a:r>
            <a:r>
              <a:rPr lang="ro-RO" sz="1500" dirty="0"/>
              <a:t> </a:t>
            </a:r>
            <a:r>
              <a:rPr lang="ro-RO" sz="1500" dirty="0" err="1"/>
              <a:t>faults</a:t>
            </a:r>
            <a:r>
              <a:rPr lang="ro-RO" sz="1500" dirty="0"/>
              <a:t>. World </a:t>
            </a:r>
            <a:r>
              <a:rPr lang="ro-RO" sz="1500" dirty="0" err="1"/>
              <a:t>Rev</a:t>
            </a:r>
            <a:r>
              <a:rPr lang="ro-RO" sz="1500" dirty="0"/>
              <a:t> </a:t>
            </a:r>
            <a:r>
              <a:rPr lang="ro-RO" sz="1500" dirty="0" err="1"/>
              <a:t>Nutr</a:t>
            </a:r>
            <a:r>
              <a:rPr lang="ro-RO" sz="1500" dirty="0"/>
              <a:t> </a:t>
            </a:r>
            <a:r>
              <a:rPr lang="ro-RO" sz="1500" dirty="0" err="1"/>
              <a:t>Diet</a:t>
            </a:r>
            <a:r>
              <a:rPr lang="ro-RO" sz="1500" dirty="0"/>
              <a:t> 2007; 96:1</a:t>
            </a:r>
            <a:r>
              <a:rPr lang="en-US" altLang="zh-CN" sz="1500" dirty="0"/>
              <a:t>-</a:t>
            </a:r>
            <a:r>
              <a:rPr lang="ro-RO" sz="1500" dirty="0"/>
              <a:t>17.</a:t>
            </a:r>
          </a:p>
          <a:p>
            <a:r>
              <a:rPr lang="ro-RO" sz="1500" dirty="0"/>
              <a:t>Frank B. Hu, </a:t>
            </a:r>
            <a:r>
              <a:rPr lang="ro-RO" sz="1500" dirty="0" err="1"/>
              <a:t>Meir</a:t>
            </a:r>
            <a:r>
              <a:rPr lang="ro-RO" sz="1500" dirty="0"/>
              <a:t> J. </a:t>
            </a:r>
            <a:r>
              <a:rPr lang="ro-RO" sz="1500" dirty="0" err="1"/>
              <a:t>Stampfer</a:t>
            </a:r>
            <a:r>
              <a:rPr lang="ro-RO" sz="1500" dirty="0"/>
              <a:t>, Eric B. </a:t>
            </a:r>
            <a:r>
              <a:rPr lang="ro-RO" sz="1500" dirty="0" err="1"/>
              <a:t>Rimm</a:t>
            </a:r>
            <a:r>
              <a:rPr lang="ro-RO" sz="1500" dirty="0"/>
              <a:t>, </a:t>
            </a:r>
            <a:r>
              <a:rPr lang="ro-RO" sz="1500" dirty="0" err="1"/>
              <a:t>JoAnn</a:t>
            </a:r>
            <a:r>
              <a:rPr lang="ro-RO" sz="1500" dirty="0"/>
              <a:t> E. Manson, Alberto </a:t>
            </a:r>
            <a:r>
              <a:rPr lang="ro-RO" sz="1500" dirty="0" err="1"/>
              <a:t>Ascherio</a:t>
            </a:r>
            <a:r>
              <a:rPr lang="ro-RO" sz="1500" dirty="0"/>
              <a:t>, Graham A. </a:t>
            </a:r>
            <a:r>
              <a:rPr lang="ro-RO" sz="1500" dirty="0" err="1"/>
              <a:t>Colditz</a:t>
            </a:r>
            <a:r>
              <a:rPr lang="ro-RO" sz="1500" dirty="0"/>
              <a:t>, Bernard A. </a:t>
            </a:r>
            <a:r>
              <a:rPr lang="ro-RO" sz="1500" dirty="0" err="1"/>
              <a:t>Rosner</a:t>
            </a:r>
            <a:r>
              <a:rPr lang="ro-RO" sz="1500" dirty="0"/>
              <a:t>, </a:t>
            </a:r>
            <a:r>
              <a:rPr lang="ro-RO" sz="1500" dirty="0" err="1"/>
              <a:t>Donna</a:t>
            </a:r>
            <a:r>
              <a:rPr lang="ro-RO" sz="1500" dirty="0"/>
              <a:t> </a:t>
            </a:r>
            <a:r>
              <a:rPr lang="ro-RO" sz="1500" dirty="0" err="1"/>
              <a:t>Spiegelman</a:t>
            </a:r>
            <a:r>
              <a:rPr lang="ro-RO" sz="1500" dirty="0"/>
              <a:t>, Frank E. </a:t>
            </a:r>
            <a:r>
              <a:rPr lang="ro-RO" sz="1500" dirty="0" err="1"/>
              <a:t>Speizer</a:t>
            </a:r>
            <a:r>
              <a:rPr lang="ro-RO" sz="1500" dirty="0"/>
              <a:t>, Frank M. </a:t>
            </a:r>
            <a:r>
              <a:rPr lang="ro-RO" sz="1500" dirty="0" err="1"/>
              <a:t>Sacks</a:t>
            </a:r>
            <a:r>
              <a:rPr lang="ro-RO" sz="1500" dirty="0"/>
              <a:t>, Charles H. </a:t>
            </a:r>
            <a:r>
              <a:rPr lang="ro-RO" sz="1500" dirty="0" err="1"/>
              <a:t>Hennekens</a:t>
            </a:r>
            <a:r>
              <a:rPr lang="ro-RO" sz="1500" dirty="0"/>
              <a:t>, Walter C. </a:t>
            </a:r>
            <a:r>
              <a:rPr lang="ro-RO" sz="1500" dirty="0" err="1"/>
              <a:t>Willett</a:t>
            </a:r>
            <a:r>
              <a:rPr lang="ro-RO" sz="1500" dirty="0"/>
              <a:t>. A Prospective </a:t>
            </a:r>
            <a:r>
              <a:rPr lang="ro-RO" sz="1500" dirty="0" err="1"/>
              <a:t>Study</a:t>
            </a:r>
            <a:r>
              <a:rPr lang="ro-RO" sz="1500" dirty="0"/>
              <a:t> of </a:t>
            </a:r>
            <a:r>
              <a:rPr lang="ro-RO" sz="1500" dirty="0" err="1"/>
              <a:t>Egg</a:t>
            </a:r>
            <a:r>
              <a:rPr lang="ro-RO" sz="1500" dirty="0"/>
              <a:t> </a:t>
            </a:r>
            <a:r>
              <a:rPr lang="ro-RO" sz="1500" dirty="0" err="1"/>
              <a:t>Consumption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Risk</a:t>
            </a:r>
            <a:r>
              <a:rPr lang="ro-RO" sz="1500" dirty="0"/>
              <a:t> of Cardiovascular </a:t>
            </a:r>
            <a:r>
              <a:rPr lang="ro-RO" sz="1500" dirty="0" err="1"/>
              <a:t>Disease</a:t>
            </a:r>
            <a:r>
              <a:rPr lang="ro-RO" sz="1500" dirty="0"/>
              <a:t> in </a:t>
            </a:r>
            <a:r>
              <a:rPr lang="ro-RO" sz="1500" dirty="0" err="1"/>
              <a:t>Men</a:t>
            </a:r>
            <a:r>
              <a:rPr lang="ro-RO" sz="1500" dirty="0"/>
              <a:t> </a:t>
            </a:r>
            <a:r>
              <a:rPr lang="ro-RO" sz="1500" dirty="0" err="1"/>
              <a:t>and</a:t>
            </a:r>
            <a:r>
              <a:rPr lang="ro-RO" sz="1500" dirty="0"/>
              <a:t> </a:t>
            </a:r>
            <a:r>
              <a:rPr lang="ro-RO" sz="1500" dirty="0" err="1"/>
              <a:t>Women</a:t>
            </a:r>
            <a:r>
              <a:rPr lang="ro-RO" sz="1500" dirty="0"/>
              <a:t>. </a:t>
            </a:r>
            <a:r>
              <a:rPr lang="ro-RO" sz="1500" i="1" dirty="0"/>
              <a:t>JAMA.</a:t>
            </a:r>
            <a:r>
              <a:rPr lang="ro-RO" sz="1500" dirty="0"/>
              <a:t>1999;281(15):1387–1394. doi:10.1001/jama.281.15.1387</a:t>
            </a:r>
            <a:br>
              <a:rPr lang="ro-RO" sz="1500" dirty="0"/>
            </a:br>
            <a:endParaRPr lang="ro-RO" sz="1500" dirty="0"/>
          </a:p>
          <a:p>
            <a:pPr fontAlgn="base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599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Lipolysis is inhibited by</a:t>
            </a:r>
            <a:r>
              <a:rPr lang="mr-IN" dirty="0"/>
              <a:t>…</a:t>
            </a:r>
            <a:endParaRPr lang="en-US" dirty="0"/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Adrenaline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Glucagon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Insulin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Cortisol</a:t>
            </a:r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81151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CN" sz="4050" b="1" dirty="0"/>
              <a:t>Thanks!</a:t>
            </a:r>
            <a:endParaRPr lang="en-US" sz="405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91" y="2775695"/>
            <a:ext cx="4363016" cy="1900500"/>
          </a:xfrm>
        </p:spPr>
      </p:pic>
    </p:spTree>
    <p:extLst>
      <p:ext uri="{BB962C8B-B14F-4D97-AF65-F5344CB8AC3E}">
        <p14:creationId xmlns:p14="http://schemas.microsoft.com/office/powerpoint/2010/main" val="279312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Cholesterol and Cardiovascular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Seven Nations Study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Ancel</a:t>
            </a:r>
            <a:r>
              <a:rPr lang="en-US" dirty="0"/>
              <a:t> Keys</a:t>
            </a:r>
          </a:p>
          <a:p>
            <a:pPr lvl="1"/>
            <a:r>
              <a:rPr lang="en-US" dirty="0"/>
              <a:t>Cholesterol rises in proportion to saturated fat</a:t>
            </a:r>
          </a:p>
          <a:p>
            <a:pPr lvl="1"/>
            <a:r>
              <a:rPr lang="en-US" dirty="0"/>
              <a:t>Coronary events rose in proportion to serum cholesterol </a:t>
            </a:r>
          </a:p>
          <a:p>
            <a:pPr lvl="2"/>
            <a:r>
              <a:rPr lang="en-US" dirty="0"/>
              <a:t>13 fold higher in Finnish </a:t>
            </a:r>
            <a:r>
              <a:rPr lang="en-US" dirty="0" err="1"/>
              <a:t>Forresters</a:t>
            </a:r>
            <a:r>
              <a:rPr lang="en-US" dirty="0"/>
              <a:t> (270 mg/</a:t>
            </a:r>
            <a:r>
              <a:rPr lang="en-US" dirty="0" err="1"/>
              <a:t>dL</a:t>
            </a:r>
            <a:r>
              <a:rPr lang="en-US" dirty="0"/>
              <a:t>) than Japanese Fisherman (165 mg/</a:t>
            </a:r>
            <a:r>
              <a:rPr lang="en-US" dirty="0" err="1"/>
              <a:t>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Further studies linked cardiac risk to high LDL and low HDL</a:t>
            </a:r>
          </a:p>
          <a:p>
            <a:r>
              <a:rPr lang="en-US" dirty="0"/>
              <a:t>Recently challenged by the PURE study, still an active area of controversy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and CVD Risk – Atherosclerosis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5127" cy="49648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Macrophages contain scavenger receptors</a:t>
            </a:r>
          </a:p>
          <a:p>
            <a:pPr lvl="1"/>
            <a:r>
              <a:rPr lang="en-US" dirty="0"/>
              <a:t>Receptors can bind oxidized LDL and LDL</a:t>
            </a:r>
          </a:p>
          <a:p>
            <a:pPr lvl="1"/>
            <a:r>
              <a:rPr lang="en-US" dirty="0"/>
              <a:t>Macrophage internalizes LDL</a:t>
            </a:r>
          </a:p>
          <a:p>
            <a:pPr lvl="2"/>
            <a:r>
              <a:rPr lang="en-US" dirty="0"/>
              <a:t>Platelets, cellular debris, calcium too</a:t>
            </a:r>
          </a:p>
          <a:p>
            <a:pPr lvl="1"/>
            <a:r>
              <a:rPr lang="en-US" dirty="0"/>
              <a:t>Build-up of LDL inside of macrophage results in </a:t>
            </a:r>
            <a:r>
              <a:rPr lang="en-US" u="sng" dirty="0"/>
              <a:t>foam cell</a:t>
            </a:r>
          </a:p>
          <a:p>
            <a:r>
              <a:rPr lang="en-US" dirty="0"/>
              <a:t>Foam cell accumulate in blood vessel (plaque buildup)</a:t>
            </a:r>
          </a:p>
          <a:p>
            <a:pPr lvl="1"/>
            <a:r>
              <a:rPr lang="en-US" dirty="0"/>
              <a:t>Thickening of vessel wall</a:t>
            </a:r>
          </a:p>
          <a:p>
            <a:pPr lvl="1"/>
            <a:r>
              <a:rPr lang="en-US" dirty="0"/>
              <a:t>Results in occlusion of blood vessels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27" y="1600200"/>
            <a:ext cx="3974490" cy="45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Study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27"/>
            <a:ext cx="9144000" cy="54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77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vs PURE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042439"/>
              </p:ext>
            </p:extLst>
          </p:nvPr>
        </p:nvGraphicFramePr>
        <p:xfrm>
          <a:off x="457200" y="1100904"/>
          <a:ext cx="8229600" cy="396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2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Framingham/MCHS/NHS/HPFS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Americans (Mass or </a:t>
                      </a:r>
                      <a:r>
                        <a:rPr lang="en-US" sz="2400" dirty="0" err="1"/>
                        <a:t>Minn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Global,</a:t>
                      </a:r>
                      <a:r>
                        <a:rPr lang="en-US" sz="2400" baseline="0" dirty="0"/>
                        <a:t> 18 countries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SES</a:t>
                      </a:r>
                      <a:r>
                        <a:rPr lang="en-US" sz="2400" baseline="0" dirty="0"/>
                        <a:t>/Lifestyle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Ease</a:t>
                      </a:r>
                      <a:r>
                        <a:rPr lang="en-US" sz="2400" baseline="0" dirty="0"/>
                        <a:t> of Adjusting for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Effect of</a:t>
                      </a:r>
                      <a:r>
                        <a:rPr lang="en-US" sz="2400" baseline="0" dirty="0"/>
                        <a:t> SF on LDL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Effects of SF on CVD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654" y="5066675"/>
            <a:ext cx="90896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questions that are raised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LDL always associate with CVD risk?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there biological ethnic differences that we had missed?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PURE sufficiently account for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last metabolism lecture!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0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Reflect on something you learned this semester related to nutrient biochemistry, and write on a cue card how you could explain this to someone who is asking you about something nutrition related.  </a:t>
            </a:r>
          </a:p>
          <a:p>
            <a:pPr lvl="1"/>
            <a:r>
              <a:rPr lang="en-US" dirty="0"/>
              <a:t>We will collect these cue cards at the end of class.</a:t>
            </a:r>
          </a:p>
          <a:p>
            <a:r>
              <a:rPr lang="en-US" dirty="0"/>
              <a:t>Some ideas if you are stuck: </a:t>
            </a:r>
          </a:p>
          <a:p>
            <a:pPr lvl="1"/>
            <a:r>
              <a:rPr lang="en-US" dirty="0"/>
              <a:t>Fructose or glucose, is there a difference?</a:t>
            </a:r>
          </a:p>
          <a:p>
            <a:pPr lvl="1"/>
            <a:r>
              <a:rPr lang="en-US" dirty="0"/>
              <a:t>What are medium chain triglycerides?</a:t>
            </a:r>
          </a:p>
          <a:p>
            <a:pPr lvl="1"/>
            <a:r>
              <a:rPr lang="en-US" dirty="0"/>
              <a:t>What exactly is fiber?</a:t>
            </a:r>
          </a:p>
          <a:p>
            <a:pPr lvl="1"/>
            <a:r>
              <a:rPr lang="en-US" dirty="0"/>
              <a:t>Why do we need to eat protein?</a:t>
            </a:r>
          </a:p>
          <a:p>
            <a:pPr lvl="1"/>
            <a:r>
              <a:rPr lang="en-US" dirty="0"/>
              <a:t>What does vitamin B1 actually do? (PDH)</a:t>
            </a:r>
          </a:p>
          <a:p>
            <a:pPr lvl="1"/>
            <a:r>
              <a:rPr lang="en-US" dirty="0"/>
              <a:t>Why are there more calories in fat?</a:t>
            </a:r>
          </a:p>
          <a:p>
            <a:pPr lvl="1"/>
            <a:r>
              <a:rPr lang="en-US" dirty="0"/>
              <a:t>Can I eat only cabbage all the time?</a:t>
            </a:r>
          </a:p>
          <a:p>
            <a:pPr lvl="1"/>
            <a:r>
              <a:rPr lang="en-US" dirty="0"/>
              <a:t>How does a ketogenic diet actually work?</a:t>
            </a:r>
          </a:p>
          <a:p>
            <a:pPr lvl="1"/>
            <a:r>
              <a:rPr lang="en-US" dirty="0"/>
              <a:t>What is the difference between Kwashiorkor and Marasmus?  What causes this?</a:t>
            </a:r>
          </a:p>
          <a:p>
            <a:pPr lvl="1"/>
            <a:r>
              <a:rPr lang="en-US" dirty="0"/>
              <a:t>Why do some people need choline and some don’t?</a:t>
            </a:r>
          </a:p>
          <a:p>
            <a:pPr lvl="1"/>
            <a:r>
              <a:rPr lang="en-US" dirty="0"/>
              <a:t>What is DHA/EPA and why is Costco selling it to me?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Triglycerides from </a:t>
            </a:r>
            <a:r>
              <a:rPr lang="en-US" sz="3600" dirty="0" err="1"/>
              <a:t>Chylomycrons</a:t>
            </a:r>
            <a:r>
              <a:rPr lang="en-US" sz="3600" dirty="0"/>
              <a:t> and VLDL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 from Liver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Mainly synthesized in liver and adipose tissue</a:t>
            </a:r>
          </a:p>
          <a:p>
            <a:pPr lvl="1"/>
            <a:r>
              <a:rPr lang="en-US" dirty="0"/>
              <a:t>Small amount from </a:t>
            </a:r>
            <a:r>
              <a:rPr lang="en-US" i="1" dirty="0"/>
              <a:t>de novo </a:t>
            </a:r>
            <a:r>
              <a:rPr lang="en-US" dirty="0"/>
              <a:t>lipogenesis</a:t>
            </a:r>
          </a:p>
          <a:p>
            <a:pPr lvl="1"/>
            <a:r>
              <a:rPr lang="en-US" dirty="0"/>
              <a:t>Primarily fatty acids from dietary fat</a:t>
            </a:r>
          </a:p>
          <a:p>
            <a:r>
              <a:rPr lang="en-US" dirty="0"/>
              <a:t>In the liver triglycerides and cholesterol  are synthesized, then packaged for transport to adipose tissue via VLDL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Lipoprotein Particles and 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1978</Words>
  <Application>Microsoft Macintosh PowerPoint</Application>
  <PresentationFormat>On-screen Show (4:3)</PresentationFormat>
  <Paragraphs>311</Paragraphs>
  <Slides>44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DengXian</vt:lpstr>
      <vt:lpstr>DengXian Light</vt:lpstr>
      <vt:lpstr>Arial</vt:lpstr>
      <vt:lpstr>Calibri</vt:lpstr>
      <vt:lpstr>Calibri Light</vt:lpstr>
      <vt:lpstr>Century Gothic</vt:lpstr>
      <vt:lpstr>Copperplate Gothic Light</vt:lpstr>
      <vt:lpstr>Garamond</vt:lpstr>
      <vt:lpstr>Gill Sans MT</vt:lpstr>
      <vt:lpstr>Impact</vt:lpstr>
      <vt:lpstr>Mangal</vt:lpstr>
      <vt:lpstr>Wingdings</vt:lpstr>
      <vt:lpstr>Office Theme</vt:lpstr>
      <vt:lpstr>Savon</vt:lpstr>
      <vt:lpstr>Badge</vt:lpstr>
      <vt:lpstr>1_Office Theme</vt:lpstr>
      <vt:lpstr>Lipid Transport</vt:lpstr>
      <vt:lpstr>Quiz Question #1</vt:lpstr>
      <vt:lpstr>Quiz Question #2</vt:lpstr>
      <vt:lpstr>Quiz Question #3</vt:lpstr>
      <vt:lpstr>This is the last metabolism lecture!</vt:lpstr>
      <vt:lpstr>Learning Objectives</vt:lpstr>
      <vt:lpstr>Triglycerides from Chylomycrons and VLDL</vt:lpstr>
      <vt:lpstr>Lipid Transport from Liver</vt:lpstr>
      <vt:lpstr>Lipoprotein Particles and Composition</vt:lpstr>
      <vt:lpstr>Lipoprotein Particle Summary</vt:lpstr>
      <vt:lpstr>Production of VLDL by the Liver</vt:lpstr>
      <vt:lpstr>Why might a choline-deficient diet cause fatty liver disease?</vt:lpstr>
      <vt:lpstr>Fatty Acids are Liberated from TG by Lipoprotein Lipase in Most Tissues</vt:lpstr>
      <vt:lpstr>Nutritional Control  of Lipoprotein Lipase  Through Angptl4</vt:lpstr>
      <vt:lpstr>Quick Overview</vt:lpstr>
      <vt:lpstr>Lipoprotein Lipase (LPL)</vt:lpstr>
      <vt:lpstr>PowerPoint Presentation</vt:lpstr>
      <vt:lpstr>Angiopoietin-like 4 (Angptl4)</vt:lpstr>
      <vt:lpstr>Regulation of LPL By Angptl4</vt:lpstr>
      <vt:lpstr>PowerPoint Presentation</vt:lpstr>
      <vt:lpstr>Regulation of LPL By Angptl4 During Fasting</vt:lpstr>
      <vt:lpstr>Angptl4 &amp; Coronary Heart Disease</vt:lpstr>
      <vt:lpstr>Summary</vt:lpstr>
      <vt:lpstr>References</vt:lpstr>
      <vt:lpstr>Mutations in VLDL/LPL System</vt:lpstr>
      <vt:lpstr>Cholesterol Synthesis and Transport</vt:lpstr>
      <vt:lpstr>Retrieval of Cholesterol from Tissues</vt:lpstr>
      <vt:lpstr>Regulation of LDL Uptake in the Liver</vt:lpstr>
      <vt:lpstr>Thought Experiment</vt:lpstr>
      <vt:lpstr>LDLR Mutations</vt:lpstr>
      <vt:lpstr>LDLR Mutations</vt:lpstr>
      <vt:lpstr>LDL Differences and Cardiovascular Events</vt:lpstr>
      <vt:lpstr>The relationship between dietary and serum cholesterol levels</vt:lpstr>
      <vt:lpstr>What is cholesterol?</vt:lpstr>
      <vt:lpstr>Cholesterol and cardiovascular diseases</vt:lpstr>
      <vt:lpstr>Controversy</vt:lpstr>
      <vt:lpstr>Explanations</vt:lpstr>
      <vt:lpstr>Explanations</vt:lpstr>
      <vt:lpstr>References</vt:lpstr>
      <vt:lpstr>Thanks!</vt:lpstr>
      <vt:lpstr>Cholesterol and Cardiovascular Risk</vt:lpstr>
      <vt:lpstr>Lipid and CVD Risk – Atherosclerosis </vt:lpstr>
      <vt:lpstr>PURE Study Results</vt:lpstr>
      <vt:lpstr>Previous Studies vs PURE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234</cp:revision>
  <cp:lastPrinted>2014-11-18T23:55:50Z</cp:lastPrinted>
  <dcterms:created xsi:type="dcterms:W3CDTF">2014-11-03T13:32:24Z</dcterms:created>
  <dcterms:modified xsi:type="dcterms:W3CDTF">2018-10-10T12:51:58Z</dcterms:modified>
</cp:coreProperties>
</file>